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78" r:id="rId12"/>
    <p:sldId id="280" r:id="rId13"/>
    <p:sldId id="274" r:id="rId14"/>
    <p:sldId id="275" r:id="rId15"/>
    <p:sldId id="265" r:id="rId16"/>
    <p:sldId id="267" r:id="rId17"/>
    <p:sldId id="268" r:id="rId18"/>
    <p:sldId id="269" r:id="rId19"/>
    <p:sldId id="279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3234F-8627-4897-B33B-1832ACF3FEF2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D6B31938-E15E-4640-B20D-419ED8210B57}">
      <dgm:prSet phldrT="[Text]" custT="1"/>
      <dgm:spPr/>
      <dgm:t>
        <a:bodyPr/>
        <a:lstStyle/>
        <a:p>
          <a:r>
            <a:rPr lang="id-ID" sz="2000" dirty="0" smtClean="0"/>
            <a:t>Awal</a:t>
          </a:r>
          <a:endParaRPr lang="id-ID" sz="2000" dirty="0"/>
        </a:p>
      </dgm:t>
    </dgm:pt>
    <dgm:pt modelId="{7FE95003-C899-433C-A573-72CDE1B2FDEC}" type="parTrans" cxnId="{493F7AA1-BC1E-47E0-85F4-C000470A7243}">
      <dgm:prSet/>
      <dgm:spPr/>
      <dgm:t>
        <a:bodyPr/>
        <a:lstStyle/>
        <a:p>
          <a:endParaRPr lang="id-ID"/>
        </a:p>
      </dgm:t>
    </dgm:pt>
    <dgm:pt modelId="{D8FCF574-213D-4A07-A1F8-843A6D8F664A}" type="sibTrans" cxnId="{493F7AA1-BC1E-47E0-85F4-C000470A7243}">
      <dgm:prSet/>
      <dgm:spPr/>
      <dgm:t>
        <a:bodyPr/>
        <a:lstStyle/>
        <a:p>
          <a:endParaRPr lang="id-ID"/>
        </a:p>
      </dgm:t>
    </dgm:pt>
    <dgm:pt modelId="{F7CF2120-97FE-4220-958F-AE3344C6033D}">
      <dgm:prSet phldrT="[Text]" custT="1"/>
      <dgm:spPr/>
      <dgm:t>
        <a:bodyPr/>
        <a:lstStyle/>
        <a:p>
          <a:r>
            <a:rPr lang="id-ID" sz="2000" dirty="0" smtClean="0"/>
            <a:t>Aplikasi</a:t>
          </a:r>
          <a:endParaRPr lang="id-ID" sz="2000" dirty="0"/>
        </a:p>
      </dgm:t>
    </dgm:pt>
    <dgm:pt modelId="{FFC15234-7BDA-43DB-995D-6E47EAF1EBF4}" type="parTrans" cxnId="{15B5EF2F-4285-493E-A7E3-CEFFE50E0169}">
      <dgm:prSet/>
      <dgm:spPr/>
      <dgm:t>
        <a:bodyPr/>
        <a:lstStyle/>
        <a:p>
          <a:endParaRPr lang="id-ID"/>
        </a:p>
      </dgm:t>
    </dgm:pt>
    <dgm:pt modelId="{099307B2-04EA-4C76-99AF-36B2444592F8}" type="sibTrans" cxnId="{15B5EF2F-4285-493E-A7E3-CEFFE50E0169}">
      <dgm:prSet/>
      <dgm:spPr/>
      <dgm:t>
        <a:bodyPr/>
        <a:lstStyle/>
        <a:p>
          <a:endParaRPr lang="id-ID"/>
        </a:p>
      </dgm:t>
    </dgm:pt>
    <dgm:pt modelId="{080BD8A4-6039-4957-A536-2A33C90A7E90}">
      <dgm:prSet phldrT="[Text]" custT="1"/>
      <dgm:spPr/>
      <dgm:t>
        <a:bodyPr/>
        <a:lstStyle/>
        <a:p>
          <a:r>
            <a:rPr lang="id-ID" sz="2000" dirty="0" smtClean="0"/>
            <a:t>Integrasi</a:t>
          </a:r>
          <a:endParaRPr lang="id-ID" sz="2000" dirty="0"/>
        </a:p>
      </dgm:t>
    </dgm:pt>
    <dgm:pt modelId="{148B9652-81A9-48DB-B747-696B31F41C35}" type="parTrans" cxnId="{04E99F43-4ED7-4D9F-B71D-043C4B6CB4E2}">
      <dgm:prSet/>
      <dgm:spPr/>
      <dgm:t>
        <a:bodyPr/>
        <a:lstStyle/>
        <a:p>
          <a:endParaRPr lang="id-ID"/>
        </a:p>
      </dgm:t>
    </dgm:pt>
    <dgm:pt modelId="{58899C6B-75C0-43E9-9EE7-B46361E54778}" type="sibTrans" cxnId="{04E99F43-4ED7-4D9F-B71D-043C4B6CB4E2}">
      <dgm:prSet/>
      <dgm:spPr/>
      <dgm:t>
        <a:bodyPr/>
        <a:lstStyle/>
        <a:p>
          <a:endParaRPr lang="id-ID"/>
        </a:p>
      </dgm:t>
    </dgm:pt>
    <dgm:pt modelId="{0903FDE5-D756-41D3-A375-4F0977C9F53A}">
      <dgm:prSet phldrT="[Text]" custT="1"/>
      <dgm:spPr/>
      <dgm:t>
        <a:bodyPr/>
        <a:lstStyle/>
        <a:p>
          <a:r>
            <a:rPr lang="id-ID" sz="2000" dirty="0" smtClean="0"/>
            <a:t>Transformasi</a:t>
          </a:r>
          <a:endParaRPr lang="id-ID" sz="2000" dirty="0"/>
        </a:p>
      </dgm:t>
    </dgm:pt>
    <dgm:pt modelId="{A4274ECC-59E8-42BD-9707-D417FF6FE6A6}" type="parTrans" cxnId="{504A6738-F47E-4619-8110-AA402133E893}">
      <dgm:prSet/>
      <dgm:spPr/>
      <dgm:t>
        <a:bodyPr/>
        <a:lstStyle/>
        <a:p>
          <a:endParaRPr lang="id-ID"/>
        </a:p>
      </dgm:t>
    </dgm:pt>
    <dgm:pt modelId="{7DED9F72-C5A5-4665-BB97-C733B391B86D}" type="sibTrans" cxnId="{504A6738-F47E-4619-8110-AA402133E893}">
      <dgm:prSet/>
      <dgm:spPr/>
      <dgm:t>
        <a:bodyPr/>
        <a:lstStyle/>
        <a:p>
          <a:endParaRPr lang="id-ID"/>
        </a:p>
      </dgm:t>
    </dgm:pt>
    <dgm:pt modelId="{25B3C1E4-CB19-4BBF-8BF4-5EB25D4EBA08}" type="pres">
      <dgm:prSet presAssocID="{FE53234F-8627-4897-B33B-1832ACF3FEF2}" presName="Name0" presStyleCnt="0">
        <dgm:presLayoutVars>
          <dgm:dir/>
          <dgm:animLvl val="lvl"/>
          <dgm:resizeHandles val="exact"/>
        </dgm:presLayoutVars>
      </dgm:prSet>
      <dgm:spPr/>
    </dgm:pt>
    <dgm:pt modelId="{69F772D0-49B3-4F71-A33E-9879457B4971}" type="pres">
      <dgm:prSet presAssocID="{D6B31938-E15E-4640-B20D-419ED8210B5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E3E34E-9C37-43FC-8CB3-965CDC8C9960}" type="pres">
      <dgm:prSet presAssocID="{D8FCF574-213D-4A07-A1F8-843A6D8F664A}" presName="parTxOnlySpace" presStyleCnt="0"/>
      <dgm:spPr/>
    </dgm:pt>
    <dgm:pt modelId="{8952F84B-C747-4502-9C70-87460775CA49}" type="pres">
      <dgm:prSet presAssocID="{F7CF2120-97FE-4220-958F-AE3344C6033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756A88-C61A-4AAD-8030-9861759F8ED4}" type="pres">
      <dgm:prSet presAssocID="{099307B2-04EA-4C76-99AF-36B2444592F8}" presName="parTxOnlySpace" presStyleCnt="0"/>
      <dgm:spPr/>
    </dgm:pt>
    <dgm:pt modelId="{64EEAEE1-05E0-4BEC-B1A1-C7A2ECE04385}" type="pres">
      <dgm:prSet presAssocID="{080BD8A4-6039-4957-A536-2A33C90A7E9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D81D9E-5B70-44ED-8B69-6C70043CC516}" type="pres">
      <dgm:prSet presAssocID="{58899C6B-75C0-43E9-9EE7-B46361E54778}" presName="parTxOnlySpace" presStyleCnt="0"/>
      <dgm:spPr/>
    </dgm:pt>
    <dgm:pt modelId="{319099AA-C57C-49D4-8775-FFE57F94AE5F}" type="pres">
      <dgm:prSet presAssocID="{0903FDE5-D756-41D3-A375-4F0977C9F53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4E99F43-4ED7-4D9F-B71D-043C4B6CB4E2}" srcId="{FE53234F-8627-4897-B33B-1832ACF3FEF2}" destId="{080BD8A4-6039-4957-A536-2A33C90A7E90}" srcOrd="2" destOrd="0" parTransId="{148B9652-81A9-48DB-B747-696B31F41C35}" sibTransId="{58899C6B-75C0-43E9-9EE7-B46361E54778}"/>
    <dgm:cxn modelId="{88CE1D49-7950-4C18-93F1-20751C33B157}" type="presOf" srcId="{FE53234F-8627-4897-B33B-1832ACF3FEF2}" destId="{25B3C1E4-CB19-4BBF-8BF4-5EB25D4EBA08}" srcOrd="0" destOrd="0" presId="urn:microsoft.com/office/officeart/2005/8/layout/chevron1"/>
    <dgm:cxn modelId="{CC0FBE72-4AE3-43F5-8041-512ADFA11F01}" type="presOf" srcId="{080BD8A4-6039-4957-A536-2A33C90A7E90}" destId="{64EEAEE1-05E0-4BEC-B1A1-C7A2ECE04385}" srcOrd="0" destOrd="0" presId="urn:microsoft.com/office/officeart/2005/8/layout/chevron1"/>
    <dgm:cxn modelId="{493F7AA1-BC1E-47E0-85F4-C000470A7243}" srcId="{FE53234F-8627-4897-B33B-1832ACF3FEF2}" destId="{D6B31938-E15E-4640-B20D-419ED8210B57}" srcOrd="0" destOrd="0" parTransId="{7FE95003-C899-433C-A573-72CDE1B2FDEC}" sibTransId="{D8FCF574-213D-4A07-A1F8-843A6D8F664A}"/>
    <dgm:cxn modelId="{1994D60E-3C99-475E-89E3-A319DAFF647C}" type="presOf" srcId="{0903FDE5-D756-41D3-A375-4F0977C9F53A}" destId="{319099AA-C57C-49D4-8775-FFE57F94AE5F}" srcOrd="0" destOrd="0" presId="urn:microsoft.com/office/officeart/2005/8/layout/chevron1"/>
    <dgm:cxn modelId="{504A6738-F47E-4619-8110-AA402133E893}" srcId="{FE53234F-8627-4897-B33B-1832ACF3FEF2}" destId="{0903FDE5-D756-41D3-A375-4F0977C9F53A}" srcOrd="3" destOrd="0" parTransId="{A4274ECC-59E8-42BD-9707-D417FF6FE6A6}" sibTransId="{7DED9F72-C5A5-4665-BB97-C733B391B86D}"/>
    <dgm:cxn modelId="{16094C90-6C6E-411B-A95A-DE71AF48F0EB}" type="presOf" srcId="{F7CF2120-97FE-4220-958F-AE3344C6033D}" destId="{8952F84B-C747-4502-9C70-87460775CA49}" srcOrd="0" destOrd="0" presId="urn:microsoft.com/office/officeart/2005/8/layout/chevron1"/>
    <dgm:cxn modelId="{F3C6BD6B-F428-464B-9265-F85E791CDAF9}" type="presOf" srcId="{D6B31938-E15E-4640-B20D-419ED8210B57}" destId="{69F772D0-49B3-4F71-A33E-9879457B4971}" srcOrd="0" destOrd="0" presId="urn:microsoft.com/office/officeart/2005/8/layout/chevron1"/>
    <dgm:cxn modelId="{15B5EF2F-4285-493E-A7E3-CEFFE50E0169}" srcId="{FE53234F-8627-4897-B33B-1832ACF3FEF2}" destId="{F7CF2120-97FE-4220-958F-AE3344C6033D}" srcOrd="1" destOrd="0" parTransId="{FFC15234-7BDA-43DB-995D-6E47EAF1EBF4}" sibTransId="{099307B2-04EA-4C76-99AF-36B2444592F8}"/>
    <dgm:cxn modelId="{FF774356-7FE1-4A79-9F3D-292E5AE82FD1}" type="presParOf" srcId="{25B3C1E4-CB19-4BBF-8BF4-5EB25D4EBA08}" destId="{69F772D0-49B3-4F71-A33E-9879457B4971}" srcOrd="0" destOrd="0" presId="urn:microsoft.com/office/officeart/2005/8/layout/chevron1"/>
    <dgm:cxn modelId="{501E0330-DB37-4912-ABE7-E81DE992C002}" type="presParOf" srcId="{25B3C1E4-CB19-4BBF-8BF4-5EB25D4EBA08}" destId="{67E3E34E-9C37-43FC-8CB3-965CDC8C9960}" srcOrd="1" destOrd="0" presId="urn:microsoft.com/office/officeart/2005/8/layout/chevron1"/>
    <dgm:cxn modelId="{C67BC44B-E74E-40C7-A10B-9B1E3EEFC79E}" type="presParOf" srcId="{25B3C1E4-CB19-4BBF-8BF4-5EB25D4EBA08}" destId="{8952F84B-C747-4502-9C70-87460775CA49}" srcOrd="2" destOrd="0" presId="urn:microsoft.com/office/officeart/2005/8/layout/chevron1"/>
    <dgm:cxn modelId="{9B1BA766-73E3-48C8-94CF-E11DCEE12D61}" type="presParOf" srcId="{25B3C1E4-CB19-4BBF-8BF4-5EB25D4EBA08}" destId="{3C756A88-C61A-4AAD-8030-9861759F8ED4}" srcOrd="3" destOrd="0" presId="urn:microsoft.com/office/officeart/2005/8/layout/chevron1"/>
    <dgm:cxn modelId="{EEF6071A-4DBF-4741-B6FA-019667E10FDA}" type="presParOf" srcId="{25B3C1E4-CB19-4BBF-8BF4-5EB25D4EBA08}" destId="{64EEAEE1-05E0-4BEC-B1A1-C7A2ECE04385}" srcOrd="4" destOrd="0" presId="urn:microsoft.com/office/officeart/2005/8/layout/chevron1"/>
    <dgm:cxn modelId="{F1CB742D-919C-4CF3-A141-47136D0A08E0}" type="presParOf" srcId="{25B3C1E4-CB19-4BBF-8BF4-5EB25D4EBA08}" destId="{05D81D9E-5B70-44ED-8B69-6C70043CC516}" srcOrd="5" destOrd="0" presId="urn:microsoft.com/office/officeart/2005/8/layout/chevron1"/>
    <dgm:cxn modelId="{630F60A5-9AEA-40AF-AB33-BD522A70DF8F}" type="presParOf" srcId="{25B3C1E4-CB19-4BBF-8BF4-5EB25D4EBA08}" destId="{319099AA-C57C-49D4-8775-FFE57F94AE5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772D0-49B3-4F71-A33E-9879457B4971}">
      <dsp:nvSpPr>
        <dsp:cNvPr id="0" name=""/>
        <dsp:cNvSpPr/>
      </dsp:nvSpPr>
      <dsp:spPr>
        <a:xfrm>
          <a:off x="4158" y="2180178"/>
          <a:ext cx="2420586" cy="96823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Awal</a:t>
          </a:r>
          <a:endParaRPr lang="id-ID" sz="2000" kern="1200" dirty="0"/>
        </a:p>
      </dsp:txBody>
      <dsp:txXfrm>
        <a:off x="488275" y="2180178"/>
        <a:ext cx="1452352" cy="968234"/>
      </dsp:txXfrm>
    </dsp:sp>
    <dsp:sp modelId="{8952F84B-C747-4502-9C70-87460775CA49}">
      <dsp:nvSpPr>
        <dsp:cNvPr id="0" name=""/>
        <dsp:cNvSpPr/>
      </dsp:nvSpPr>
      <dsp:spPr>
        <a:xfrm>
          <a:off x="2182686" y="2180178"/>
          <a:ext cx="2420586" cy="968234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Aplikasi</a:t>
          </a:r>
          <a:endParaRPr lang="id-ID" sz="2000" kern="1200" dirty="0"/>
        </a:p>
      </dsp:txBody>
      <dsp:txXfrm>
        <a:off x="2666803" y="2180178"/>
        <a:ext cx="1452352" cy="968234"/>
      </dsp:txXfrm>
    </dsp:sp>
    <dsp:sp modelId="{64EEAEE1-05E0-4BEC-B1A1-C7A2ECE04385}">
      <dsp:nvSpPr>
        <dsp:cNvPr id="0" name=""/>
        <dsp:cNvSpPr/>
      </dsp:nvSpPr>
      <dsp:spPr>
        <a:xfrm>
          <a:off x="4361214" y="2180178"/>
          <a:ext cx="2420586" cy="968234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Integrasi</a:t>
          </a:r>
          <a:endParaRPr lang="id-ID" sz="2000" kern="1200" dirty="0"/>
        </a:p>
      </dsp:txBody>
      <dsp:txXfrm>
        <a:off x="4845331" y="2180178"/>
        <a:ext cx="1452352" cy="968234"/>
      </dsp:txXfrm>
    </dsp:sp>
    <dsp:sp modelId="{319099AA-C57C-49D4-8775-FFE57F94AE5F}">
      <dsp:nvSpPr>
        <dsp:cNvPr id="0" name=""/>
        <dsp:cNvSpPr/>
      </dsp:nvSpPr>
      <dsp:spPr>
        <a:xfrm>
          <a:off x="6539742" y="2180178"/>
          <a:ext cx="2420586" cy="968234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Transformasi</a:t>
          </a:r>
          <a:endParaRPr lang="id-ID" sz="2000" kern="1200" dirty="0"/>
        </a:p>
      </dsp:txBody>
      <dsp:txXfrm>
        <a:off x="7023859" y="2180178"/>
        <a:ext cx="1452352" cy="968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3688-A965-4CAC-AFF3-053D1EB820B9}" type="datetimeFigureOut">
              <a:rPr lang="id-ID" smtClean="0"/>
              <a:t>24/04/2015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DECB-3E81-43A5-B214-99243B1392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262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3688-A965-4CAC-AFF3-053D1EB820B9}" type="datetimeFigureOut">
              <a:rPr lang="id-ID" smtClean="0"/>
              <a:t>24/04/2015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DECB-3E81-43A5-B214-99243B1392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485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3688-A965-4CAC-AFF3-053D1EB820B9}" type="datetimeFigureOut">
              <a:rPr lang="id-ID" smtClean="0"/>
              <a:t>24/04/2015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DECB-3E81-43A5-B214-99243B1392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128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3688-A965-4CAC-AFF3-053D1EB820B9}" type="datetimeFigureOut">
              <a:rPr lang="id-ID" smtClean="0"/>
              <a:t>24/04/2015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DECB-3E81-43A5-B214-99243B1392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479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3688-A965-4CAC-AFF3-053D1EB820B9}" type="datetimeFigureOut">
              <a:rPr lang="id-ID" smtClean="0"/>
              <a:t>24/04/2015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DECB-3E81-43A5-B214-99243B1392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717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3688-A965-4CAC-AFF3-053D1EB820B9}" type="datetimeFigureOut">
              <a:rPr lang="id-ID" smtClean="0"/>
              <a:t>24/04/2015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DECB-3E81-43A5-B214-99243B1392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668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3688-A965-4CAC-AFF3-053D1EB820B9}" type="datetimeFigureOut">
              <a:rPr lang="id-ID" smtClean="0"/>
              <a:t>24/04/2015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DECB-3E81-43A5-B214-99243B1392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619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3688-A965-4CAC-AFF3-053D1EB820B9}" type="datetimeFigureOut">
              <a:rPr lang="id-ID" smtClean="0"/>
              <a:t>24/04/2015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DECB-3E81-43A5-B214-99243B1392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928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3688-A965-4CAC-AFF3-053D1EB820B9}" type="datetimeFigureOut">
              <a:rPr lang="id-ID" smtClean="0"/>
              <a:t>24/04/2015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DECB-3E81-43A5-B214-99243B1392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490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3688-A965-4CAC-AFF3-053D1EB820B9}" type="datetimeFigureOut">
              <a:rPr lang="id-ID" smtClean="0"/>
              <a:t>24/04/2015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DECB-3E81-43A5-B214-99243B1392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93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3688-A965-4CAC-AFF3-053D1EB820B9}" type="datetimeFigureOut">
              <a:rPr lang="id-ID" smtClean="0"/>
              <a:t>24/04/2015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DECB-3E81-43A5-B214-99243B1392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057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93688-A965-4CAC-AFF3-053D1EB820B9}" type="datetimeFigureOut">
              <a:rPr lang="id-ID" smtClean="0"/>
              <a:t>24/04/2015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5DECB-3E81-43A5-B214-99243B1392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814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 PC\Documents\cbt-lebih-sulit-bocor-5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22820" y="-27384"/>
            <a:ext cx="9108504" cy="418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Mengintegrasikan TIK dalam Kebijakan Pendidikan Nasional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SAMSUNG PC\Documents\www.pijar.co.id\Images Pijar\siswa-kurikulum-13-630x330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4" b="17610"/>
          <a:stretch/>
        </p:blipFill>
        <p:spPr bwMode="auto">
          <a:xfrm>
            <a:off x="35496" y="3429000"/>
            <a:ext cx="9108504" cy="342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648072"/>
          </a:xfrm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Doni Koesoema A.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520" y="6381328"/>
            <a:ext cx="887980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dirty="0" smtClean="0">
                <a:solidFill>
                  <a:schemeClr val="bg1"/>
                </a:solidFill>
              </a:rPr>
              <a:t>Seminar Nasional </a:t>
            </a:r>
            <a:r>
              <a:rPr lang="id-ID" sz="2800" dirty="0" smtClean="0">
                <a:solidFill>
                  <a:schemeClr val="bg1"/>
                </a:solidFill>
              </a:rPr>
              <a:t>TIK, </a:t>
            </a:r>
            <a:r>
              <a:rPr lang="id-ID" sz="2800" dirty="0" smtClean="0">
                <a:solidFill>
                  <a:schemeClr val="bg1"/>
                </a:solidFill>
              </a:rPr>
              <a:t>Jakarta, 25 April 2015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C00000"/>
                </a:solidFill>
              </a:rPr>
              <a:t>Tahap Trasformasi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Sekolah berada pada tahap transformasi ketika TIK telah terintegrasi secara penuh dalam semua kegiatan pembelajaran di dalam kelas, TIK digunakan untuk pengembangan organisasi secara kreatif, TIK menjadi bagian keseharian lembaga.</a:t>
            </a:r>
          </a:p>
          <a:p>
            <a:r>
              <a:rPr lang="id-ID" dirty="0" smtClean="0"/>
              <a:t>TIK menjadi bagian integral pengembangan produktivitas harian praktik profesional guru.</a:t>
            </a:r>
          </a:p>
          <a:p>
            <a:r>
              <a:rPr lang="id-ID" dirty="0" smtClean="0"/>
              <a:t>Fokus telah berubah total: dari semuanya berpusat pada guru menjadi berpusat pada pembelajar yang mengintegrasikan proses belajar dengan penerapan nyata dalam kehidupan sehari-hari.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170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Di mana tahapan adaptasi TIK di sekolah kita?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Adanya disparitas kualitas dan sarana mewajibkan pemerintah untuk membuat kebijakan yang kontekstual, bukan general.</a:t>
            </a:r>
          </a:p>
          <a:p>
            <a:r>
              <a:rPr lang="id-ID" dirty="0" smtClean="0"/>
              <a:t>Pertanyaan apakah pelajaran TIK perlu dikembalikan atau tidak perlu diletakkan dalam konteks dan tahapan perkembangan TIK sebuah unit pendidikan.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7397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C00000"/>
                </a:solidFill>
              </a:rPr>
              <a:t>Mereposisi Peran Guru TIK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TIK mengubah peran guru dan siswa</a:t>
            </a:r>
          </a:p>
          <a:p>
            <a:r>
              <a:rPr lang="id-ID" dirty="0" smtClean="0"/>
              <a:t>Tantangan E-Learning mewajibkan kita mereposisi peranan guru TIK di masa depan.</a:t>
            </a:r>
          </a:p>
          <a:p>
            <a:r>
              <a:rPr lang="id-ID" dirty="0" smtClean="0"/>
              <a:t>Menyeimbangkan antara belajar </a:t>
            </a:r>
            <a:r>
              <a:rPr lang="id-ID" b="1" dirty="0" smtClean="0"/>
              <a:t>tentang</a:t>
            </a:r>
            <a:r>
              <a:rPr lang="id-ID" dirty="0" smtClean="0"/>
              <a:t> TIK dan mengajar </a:t>
            </a:r>
            <a:r>
              <a:rPr lang="id-ID" b="1" dirty="0" smtClean="0"/>
              <a:t>dengan</a:t>
            </a:r>
            <a:r>
              <a:rPr lang="id-ID" dirty="0" smtClean="0"/>
              <a:t> dan </a:t>
            </a:r>
            <a:r>
              <a:rPr lang="id-ID" b="1" dirty="0" smtClean="0"/>
              <a:t>melalui </a:t>
            </a:r>
            <a:r>
              <a:rPr lang="id-ID" dirty="0" smtClean="0"/>
              <a:t>TIK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0456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rgbClr val="C00000"/>
                </a:solidFill>
              </a:rPr>
              <a:t>TIK Mengubah Peran Guru</a:t>
            </a:r>
            <a:endParaRPr lang="id-ID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4141" r="1905"/>
          <a:stretch/>
        </p:blipFill>
        <p:spPr bwMode="auto">
          <a:xfrm>
            <a:off x="0" y="4350544"/>
            <a:ext cx="9144000" cy="253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SAMSUNG PC\Documents\www.pendidikankarakter.org\images\kepsek-4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8" b="7087"/>
          <a:stretch/>
        </p:blipFill>
        <p:spPr bwMode="auto">
          <a:xfrm>
            <a:off x="467544" y="1036768"/>
            <a:ext cx="8136904" cy="331377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3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C00000"/>
                </a:solidFill>
              </a:rPr>
              <a:t>TIK Mengubah Peran Siswa 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7786" r="2078"/>
          <a:stretch/>
        </p:blipFill>
        <p:spPr bwMode="auto">
          <a:xfrm>
            <a:off x="0" y="4649019"/>
            <a:ext cx="9144000" cy="223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AMSUNG PC\Documents\www.pijar.co.id\Images Pijar\cbt-lebih-sulit-bocor-630x3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17"/>
          <a:stretch/>
        </p:blipFill>
        <p:spPr bwMode="auto">
          <a:xfrm>
            <a:off x="467544" y="1131743"/>
            <a:ext cx="8280920" cy="352139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Pemetaan TIK dalam Pembelajaran dan Pengajaran</a:t>
            </a:r>
            <a:endParaRPr lang="id-ID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8181" r="1932"/>
          <a:stretch/>
        </p:blipFill>
        <p:spPr bwMode="auto">
          <a:xfrm>
            <a:off x="179512" y="1484784"/>
            <a:ext cx="8925059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536" y="5085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dirty="0" smtClean="0">
                <a:solidFill>
                  <a:srgbClr val="C00000"/>
                </a:solidFill>
              </a:rPr>
              <a:t>Reposisi peran guru TIK</a:t>
            </a:r>
            <a:endParaRPr lang="id-ID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C00000"/>
                </a:solidFill>
              </a:rPr>
              <a:t>E-Learning: Dimensi Komunikasi</a:t>
            </a:r>
            <a:endParaRPr lang="id-ID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45" y="1131686"/>
            <a:ext cx="7219079" cy="563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8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C00000"/>
                </a:solidFill>
              </a:rPr>
              <a:t>E-Learning: Dimensi Isi</a:t>
            </a:r>
            <a:endParaRPr lang="id-ID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2" y="1556792"/>
            <a:ext cx="9013652" cy="387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76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rgbClr val="C00000"/>
                </a:solidFill>
              </a:rPr>
              <a:t>Dimensi Pedagogi TIK</a:t>
            </a:r>
            <a:endParaRPr lang="id-ID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/>
          <a:stretch/>
        </p:blipFill>
        <p:spPr bwMode="auto">
          <a:xfrm>
            <a:off x="179512" y="1043189"/>
            <a:ext cx="8640959" cy="58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2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C00000"/>
                </a:solidFill>
              </a:rPr>
              <a:t>Implikasi-Implikasi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Kebijakan terkait TIK harus disesuaikan dengan konteks pentahapan adaptasi TIK dalam proses pengajaran dan pembelajaran</a:t>
            </a:r>
          </a:p>
          <a:p>
            <a:r>
              <a:rPr lang="id-ID" dirty="0" smtClean="0"/>
              <a:t>Reposisi peranan guru TIK, dari pengajar tentang TIK menjadi co-learner bagi siswa dan guru</a:t>
            </a:r>
          </a:p>
          <a:p>
            <a:r>
              <a:rPr lang="id-ID" dirty="0" smtClean="0"/>
              <a:t>Guru TIK menjadi pendamping siswa dan guru dalam ber-teknologi sampai ber-pedagogi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184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/>
          <a:stretch/>
        </p:blipFill>
        <p:spPr bwMode="auto">
          <a:xfrm>
            <a:off x="6514" y="862885"/>
            <a:ext cx="8957974" cy="597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rgbClr val="C00000"/>
                </a:solidFill>
              </a:rPr>
              <a:t>Dunia Digital</a:t>
            </a:r>
            <a:endParaRPr lang="id-ID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24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C00000"/>
                </a:solidFill>
              </a:rPr>
              <a:t>Fokus Masalah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Bagaimana mengintegrasikan TIK dalam Kebijakan Pendidikan Nasional?</a:t>
            </a:r>
          </a:p>
          <a:p>
            <a:r>
              <a:rPr lang="id-ID" dirty="0" smtClean="0"/>
              <a:t>Bagaimana mereposisi </a:t>
            </a:r>
            <a:r>
              <a:rPr lang="id-ID" dirty="0" smtClean="0"/>
              <a:t>peranan guru TIK dalam proses </a:t>
            </a:r>
            <a:r>
              <a:rPr lang="id-ID" dirty="0" smtClean="0"/>
              <a:t>pendidikan?</a:t>
            </a:r>
            <a:endParaRPr lang="id-ID" dirty="0" smtClean="0"/>
          </a:p>
          <a:p>
            <a:r>
              <a:rPr lang="id-ID" dirty="0" smtClean="0"/>
              <a:t>Implikasi-implikasi dalam desain kebijakan pendidikan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913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Bagaimana mengintegrasikan Kebijakan TIK </a:t>
            </a:r>
            <a:r>
              <a:rPr lang="id-ID" b="1" dirty="0">
                <a:solidFill>
                  <a:srgbClr val="C00000"/>
                </a:solidFill>
              </a:rPr>
              <a:t>dalam Kebijakan Pendidikan Nasional?</a:t>
            </a:r>
            <a:br>
              <a:rPr lang="id-ID" b="1" dirty="0">
                <a:solidFill>
                  <a:srgbClr val="C00000"/>
                </a:solidFill>
              </a:rPr>
            </a:b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3"/>
            <a:ext cx="8363272" cy="1656184"/>
          </a:xfrm>
        </p:spPr>
        <p:txBody>
          <a:bodyPr>
            <a:normAutofit/>
          </a:bodyPr>
          <a:lstStyle/>
          <a:p>
            <a:r>
              <a:rPr lang="id-ID" dirty="0" smtClean="0"/>
              <a:t>Kebijakan mesti menyesuaikan dengan tahap-tahap </a:t>
            </a:r>
            <a:r>
              <a:rPr lang="id-ID" dirty="0"/>
              <a:t>a</a:t>
            </a:r>
            <a:r>
              <a:rPr lang="id-ID" dirty="0" smtClean="0"/>
              <a:t>daptasi </a:t>
            </a:r>
            <a:r>
              <a:rPr lang="id-ID" dirty="0" smtClean="0"/>
              <a:t>penggunaan TIK dalam lembaga pendidikan</a:t>
            </a:r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40065797"/>
              </p:ext>
            </p:extLst>
          </p:nvPr>
        </p:nvGraphicFramePr>
        <p:xfrm>
          <a:off x="0" y="2708920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3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C00000"/>
                </a:solidFill>
              </a:rPr>
              <a:t>Tahapan Integrasi TIK</a:t>
            </a:r>
            <a:endParaRPr lang="id-ID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7313" r="1190"/>
          <a:stretch/>
        </p:blipFill>
        <p:spPr bwMode="auto">
          <a:xfrm>
            <a:off x="0" y="1628800"/>
            <a:ext cx="9040969" cy="430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396552" y="3798168"/>
            <a:ext cx="2232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/>
              <a:t>A</a:t>
            </a:r>
            <a:r>
              <a:rPr lang="id-ID" sz="2800" dirty="0" smtClean="0"/>
              <a:t>wal</a:t>
            </a:r>
            <a:endParaRPr lang="id-ID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3150096"/>
            <a:ext cx="2232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 smtClean="0"/>
              <a:t>Aplikasi</a:t>
            </a:r>
            <a:endParaRPr lang="id-ID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2" y="2492896"/>
            <a:ext cx="4824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 smtClean="0"/>
              <a:t>Integrasi </a:t>
            </a:r>
            <a:endParaRPr lang="id-ID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9632" y="1844824"/>
            <a:ext cx="4824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 smtClean="0"/>
              <a:t>Transformasi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2657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C00000"/>
                </a:solidFill>
              </a:rPr>
              <a:t>Tahap Awal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</a:t>
            </a:r>
            <a:r>
              <a:rPr lang="id-ID" dirty="0" smtClean="0"/>
              <a:t>ekolah pada tahap awal ini baru saja mengenal komputer.</a:t>
            </a:r>
          </a:p>
          <a:p>
            <a:r>
              <a:rPr lang="id-ID" dirty="0" smtClean="0"/>
              <a:t>Fokus di kelas adalah belajar keterampilan TIK dasar dan mengidentifikasi komponen TIK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id-ID" dirty="0" smtClean="0"/>
              <a:t>Guru pada tahap ini mempergunakan peralatan komputer demi kepentingan profesional mereka sendiri, seperti menulis, membuat lembar kerja, tabel, dan bila ada koneksi internet berkomunikasi via email, dll.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016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C00000"/>
                </a:solidFill>
              </a:rPr>
              <a:t>Tahap Aplikasi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Guru mulai mempergunakan TIK untuk proses pembelajaran, mempergunakan software tertentu, seperti menggambar, mendesain, memodel, dan membuat simulasi pembelajaran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Pada tahap aplikasi, guru masih mendominasi pembelajaran di kelas. Namun, TIK sudah digunakan untuk tujuan profesional yang berfokus pada peningkatan kualitas pengajaran, dan memperkaya pembelajaran dengan aplikasi TIK yang sesuai.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009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C00000"/>
                </a:solidFill>
              </a:rPr>
              <a:t>Tahap Integrasi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Sekolah mengintegrasilan TIK dalam keseluruhan kurikulum dan pembelajaran. Pada tahap ini, hampir semua ruang kelas diperlengkapi komputer, demikian juga teknologi perkantoran, perpustakaan, dan koneksi internet tersedia.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id-ID" dirty="0" smtClean="0"/>
              <a:t>TIK digunakan dalam keseluruhan dinamika kelembagaan, kelas, laboratorium dan tata usaha sekolah.</a:t>
            </a:r>
          </a:p>
          <a:p>
            <a:r>
              <a:rPr lang="id-ID" dirty="0" smtClean="0"/>
              <a:t>TIK telah memengaruhi seluruh aspek kehidupan profesional guru untuk meningkatkan kualitas pembelajaran dan pengelolaan pembelajaran.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263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Tahap Transformasi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Guru sudah nyaman, terampil dan percaya diri dalam penggunaan TIK sehingga meningkatkan kemampuan pedagogisnya demi pengembangan proses belajar berkualitas.</a:t>
            </a:r>
          </a:p>
          <a:p>
            <a:r>
              <a:rPr lang="id-ID" dirty="0" smtClean="0"/>
              <a:t>Tantangan besar: memasuki tahap integrasi menuju titik di mana TIK merupakan </a:t>
            </a:r>
            <a:r>
              <a:rPr lang="id-ID" smtClean="0"/>
              <a:t>sarana </a:t>
            </a:r>
            <a:r>
              <a:rPr lang="id-ID" smtClean="0"/>
              <a:t>yang </a:t>
            </a:r>
            <a:r>
              <a:rPr lang="id-ID" dirty="0" smtClean="0"/>
              <a:t>dipergunakan secara rutin untuk membantu proses pembelajaran sehingga semuanya telah terintegrasi secara penuh dalam semua kelas.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83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535</Words>
  <Application>Microsoft Office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Mengintegrasikan TIK dalam Kebijakan Pendidikan Nasional</vt:lpstr>
      <vt:lpstr>Dunia Digital</vt:lpstr>
      <vt:lpstr>Fokus Masalah</vt:lpstr>
      <vt:lpstr>Bagaimana mengintegrasikan Kebijakan TIK dalam Kebijakan Pendidikan Nasional? </vt:lpstr>
      <vt:lpstr>Tahapan Integrasi TIK</vt:lpstr>
      <vt:lpstr>Tahap Awal</vt:lpstr>
      <vt:lpstr>Tahap Aplikasi</vt:lpstr>
      <vt:lpstr>Tahap Integrasi</vt:lpstr>
      <vt:lpstr>Tahap Transformasi</vt:lpstr>
      <vt:lpstr>Tahap Trasformasi</vt:lpstr>
      <vt:lpstr>Di mana tahapan adaptasi TIK di sekolah kita?</vt:lpstr>
      <vt:lpstr>Mereposisi Peran Guru TIK</vt:lpstr>
      <vt:lpstr>TIK Mengubah Peran Guru</vt:lpstr>
      <vt:lpstr>TIK Mengubah Peran Siswa </vt:lpstr>
      <vt:lpstr>Pemetaan TIK dalam Pembelajaran dan Pengajaran</vt:lpstr>
      <vt:lpstr>E-Learning: Dimensi Komunikasi</vt:lpstr>
      <vt:lpstr>E-Learning: Dimensi Isi</vt:lpstr>
      <vt:lpstr>Dimensi Pedagogi TIK</vt:lpstr>
      <vt:lpstr>Implikasi-Implikasi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 PC</dc:creator>
  <cp:lastModifiedBy>SAMSUNG PC</cp:lastModifiedBy>
  <cp:revision>37</cp:revision>
  <dcterms:created xsi:type="dcterms:W3CDTF">2015-04-19T14:23:39Z</dcterms:created>
  <dcterms:modified xsi:type="dcterms:W3CDTF">2015-04-24T15:23:30Z</dcterms:modified>
</cp:coreProperties>
</file>